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63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old" panose="02000000000000000000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E328B-EE84-4B1C-A3A2-63CBD606DCC0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BE5C7-5AA6-4AAA-B9AD-B8EA4FA87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87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4BE5C7-5AA6-4AAA-B9AD-B8EA4FA872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8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21" t="1108" r="1021"/>
          <a:stretch>
            <a:fillRect/>
          </a:stretch>
        </p:blipFill>
        <p:spPr>
          <a:xfrm>
            <a:off x="8980239" y="3564146"/>
            <a:ext cx="9017440" cy="634058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7918223" y="1679575"/>
            <a:ext cx="1222434" cy="0"/>
          </a:xfrm>
          <a:prstGeom prst="line">
            <a:avLst/>
          </a:prstGeom>
          <a:ln w="57150" cap="flat">
            <a:solidFill>
              <a:srgbClr val="F2343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881593" y="9210675"/>
            <a:ext cx="1196540" cy="0"/>
          </a:xfrm>
          <a:prstGeom prst="line">
            <a:avLst/>
          </a:prstGeom>
          <a:ln w="95250" cap="flat">
            <a:solidFill>
              <a:srgbClr val="F2343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685053" y="9210675"/>
            <a:ext cx="1196540" cy="0"/>
          </a:xfrm>
          <a:prstGeom prst="line">
            <a:avLst/>
          </a:prstGeom>
          <a:ln w="95250" cap="flat">
            <a:solidFill>
              <a:srgbClr val="13183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85053" y="3564146"/>
            <a:ext cx="501583" cy="51758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01766" y="5129463"/>
            <a:ext cx="484870" cy="4683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701766" y="6698894"/>
            <a:ext cx="494972" cy="44727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85053" y="1197786"/>
            <a:ext cx="5588785" cy="863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Roboto Bold"/>
              </a:rPr>
              <a:t>About the game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5053" y="2271921"/>
            <a:ext cx="5588785" cy="1063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02">
                <a:solidFill>
                  <a:srgbClr val="000000"/>
                </a:solidFill>
                <a:latin typeface="Roboto"/>
              </a:rPr>
              <a:t>A 2D Platformer game, with the theme of escaping. You're a prisoner and try to find a way to escape.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5053" y="718197"/>
            <a:ext cx="2935355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102">
                <a:solidFill>
                  <a:srgbClr val="000000"/>
                </a:solidFill>
                <a:latin typeface="Roboto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48535" y="3594336"/>
            <a:ext cx="386519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Player Experience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8535" y="5142981"/>
            <a:ext cx="386519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Core Mechanic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053" y="4342698"/>
            <a:ext cx="558878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22">
                <a:solidFill>
                  <a:srgbClr val="000000"/>
                </a:solidFill>
                <a:latin typeface="Roboto"/>
              </a:rPr>
              <a:t>Under pressure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85053" y="5912129"/>
            <a:ext cx="558878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22">
                <a:solidFill>
                  <a:srgbClr val="000000"/>
                </a:solidFill>
                <a:latin typeface="Roboto"/>
              </a:rPr>
              <a:t>Run, Climb and Jump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8535" y="6708019"/>
            <a:ext cx="386519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Core game loop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85053" y="7460494"/>
            <a:ext cx="5588785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122">
                <a:solidFill>
                  <a:srgbClr val="000000"/>
                </a:solidFill>
                <a:latin typeface="Roboto"/>
              </a:rPr>
              <a:t>Get from A to B by navigating platforms and avoiding traps and enemies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70714" y="546747"/>
            <a:ext cx="386519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oboto Bold"/>
              </a:rPr>
              <a:t>Gameplay features: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59602" y="1065766"/>
            <a:ext cx="4508720" cy="22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640"/>
              </a:lnSpc>
              <a:buFont typeface="Arial"/>
              <a:buChar char="•"/>
            </a:pPr>
            <a:r>
              <a:rPr lang="en-US" sz="2000" spc="102">
                <a:solidFill>
                  <a:srgbClr val="000000"/>
                </a:solidFill>
                <a:latin typeface="Roboto Bold"/>
              </a:rPr>
              <a:t>Character movement: </a:t>
            </a:r>
            <a:r>
              <a:rPr lang="en-US" sz="2000" spc="102">
                <a:solidFill>
                  <a:srgbClr val="000000"/>
                </a:solidFill>
                <a:latin typeface="Roboto"/>
              </a:rPr>
              <a:t>Can run and jump using the keyboard. </a:t>
            </a:r>
          </a:p>
          <a:p>
            <a:pPr marL="431801" lvl="1" indent="-215900">
              <a:lnSpc>
                <a:spcPts val="3640"/>
              </a:lnSpc>
              <a:buFont typeface="Arial"/>
              <a:buChar char="•"/>
            </a:pPr>
            <a:r>
              <a:rPr lang="en-US" sz="2000" spc="102">
                <a:solidFill>
                  <a:srgbClr val="000000"/>
                </a:solidFill>
                <a:latin typeface="Roboto Bold"/>
              </a:rPr>
              <a:t>Traps/obstacles:</a:t>
            </a:r>
            <a:r>
              <a:rPr lang="en-US" sz="2000" spc="102">
                <a:solidFill>
                  <a:srgbClr val="000000"/>
                </a:solidFill>
                <a:latin typeface="Roboto"/>
              </a:rPr>
              <a:t> Kill the player instantly. </a:t>
            </a:r>
          </a:p>
          <a:p>
            <a:pPr>
              <a:lnSpc>
                <a:spcPts val="3640"/>
              </a:lnSpc>
            </a:pPr>
            <a:endParaRPr lang="en-US" sz="2000" spc="102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247930" y="1065766"/>
            <a:ext cx="4749749" cy="271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640"/>
              </a:lnSpc>
              <a:buFont typeface="Arial"/>
              <a:buChar char="•"/>
            </a:pPr>
            <a:r>
              <a:rPr lang="en-US" sz="2000" spc="102">
                <a:solidFill>
                  <a:srgbClr val="000000"/>
                </a:solidFill>
                <a:latin typeface="Roboto Bold"/>
              </a:rPr>
              <a:t>Start and end points:</a:t>
            </a:r>
            <a:r>
              <a:rPr lang="en-US" sz="2000" spc="102">
                <a:solidFill>
                  <a:srgbClr val="000000"/>
                </a:solidFill>
                <a:latin typeface="Roboto"/>
              </a:rPr>
              <a:t> Go to the exit point to complete the level. </a:t>
            </a:r>
          </a:p>
          <a:p>
            <a:pPr marL="431801" lvl="1" indent="-215900">
              <a:lnSpc>
                <a:spcPts val="3640"/>
              </a:lnSpc>
              <a:buFont typeface="Arial"/>
              <a:buChar char="•"/>
            </a:pPr>
            <a:r>
              <a:rPr lang="en-US" sz="2000" spc="102">
                <a:solidFill>
                  <a:srgbClr val="000000"/>
                </a:solidFill>
                <a:latin typeface="Roboto Bold"/>
              </a:rPr>
              <a:t>Game scores:</a:t>
            </a:r>
            <a:r>
              <a:rPr lang="en-US" sz="2000" spc="102">
                <a:solidFill>
                  <a:srgbClr val="000000"/>
                </a:solidFill>
                <a:latin typeface="Roboto"/>
              </a:rPr>
              <a:t> Collect coins to have a higher score. (100 scores per coin) </a:t>
            </a:r>
          </a:p>
          <a:p>
            <a:pPr>
              <a:lnSpc>
                <a:spcPts val="3640"/>
              </a:lnSpc>
            </a:pPr>
            <a:endParaRPr lang="en-US" sz="2000" spc="102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0BBE90C1-BBDC-2F4E-69A2-2B7C4066A253}"/>
              </a:ext>
            </a:extLst>
          </p:cNvPr>
          <p:cNvSpPr txBox="1"/>
          <p:nvPr/>
        </p:nvSpPr>
        <p:spPr>
          <a:xfrm>
            <a:off x="814974" y="409575"/>
            <a:ext cx="10767426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4000" dirty="0">
                <a:solidFill>
                  <a:srgbClr val="000000"/>
                </a:solidFill>
                <a:latin typeface="Roboto Bold"/>
              </a:rPr>
              <a:t>Build Enemy and Obstacle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0B43506-0D80-54BA-480A-5927388B6BAB}"/>
              </a:ext>
            </a:extLst>
          </p:cNvPr>
          <p:cNvSpPr txBox="1"/>
          <p:nvPr/>
        </p:nvSpPr>
        <p:spPr>
          <a:xfrm>
            <a:off x="685800" y="4076700"/>
            <a:ext cx="6975987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 movement for Enemy Animation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A6A8142A-AD99-88FA-5C97-F9ED45B0B8B2}"/>
              </a:ext>
            </a:extLst>
          </p:cNvPr>
          <p:cNvSpPr txBox="1"/>
          <p:nvPr/>
        </p:nvSpPr>
        <p:spPr>
          <a:xfrm>
            <a:off x="685800" y="7518211"/>
            <a:ext cx="84582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 Obstacle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2FC83505-DA49-79BD-6C73-64E58C20A68A}"/>
              </a:ext>
            </a:extLst>
          </p:cNvPr>
          <p:cNvSpPr txBox="1"/>
          <p:nvPr/>
        </p:nvSpPr>
        <p:spPr>
          <a:xfrm>
            <a:off x="685800" y="1844378"/>
            <a:ext cx="8100426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Slice Sprite image for Enemy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1026" name="Picture 2" descr="[video-to-gif output image]">
            <a:extLst>
              <a:ext uri="{FF2B5EF4-FFF2-40B4-BE49-F238E27FC236}">
                <a16:creationId xmlns:a16="http://schemas.microsoft.com/office/drawing/2014/main" id="{CF78716E-868F-652A-56F3-91FA1613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796" y="2699578"/>
            <a:ext cx="6835877" cy="347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52EBB-383F-900A-687A-E040C5EA1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44" y="1415502"/>
            <a:ext cx="5029010" cy="838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7CD352-8C25-AF78-34A7-DE40225CF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544" y="6591300"/>
            <a:ext cx="6835877" cy="347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4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EC0B2C4E-24E8-D563-BF9D-A3E4B65D0138}"/>
              </a:ext>
            </a:extLst>
          </p:cNvPr>
          <p:cNvSpPr txBox="1"/>
          <p:nvPr/>
        </p:nvSpPr>
        <p:spPr>
          <a:xfrm>
            <a:off x="814974" y="409575"/>
            <a:ext cx="10767426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4000" dirty="0">
                <a:solidFill>
                  <a:srgbClr val="000000"/>
                </a:solidFill>
                <a:latin typeface="Roboto Bold"/>
              </a:rPr>
              <a:t>Levels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47CC56C2-7C5C-F29C-0DDF-087E9D95E817}"/>
              </a:ext>
            </a:extLst>
          </p:cNvPr>
          <p:cNvSpPr txBox="1"/>
          <p:nvPr/>
        </p:nvSpPr>
        <p:spPr>
          <a:xfrm>
            <a:off x="685800" y="6581533"/>
            <a:ext cx="6975987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Level Exit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277E1D3-F06D-FE4B-9648-B4E681A08B02}"/>
              </a:ext>
            </a:extLst>
          </p:cNvPr>
          <p:cNvSpPr txBox="1"/>
          <p:nvPr/>
        </p:nvSpPr>
        <p:spPr>
          <a:xfrm>
            <a:off x="685800" y="1552907"/>
            <a:ext cx="8100426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Level Flow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B0E84-4B31-3BC4-F31D-0B1374749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29" y="2425958"/>
            <a:ext cx="7162800" cy="3152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85D0D-6839-BE18-7C3C-DD0B40EFD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425958"/>
            <a:ext cx="9325897" cy="31525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9F1DC4-E4BC-6879-A0BB-2AD74C363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35" y="6607343"/>
            <a:ext cx="57150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7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52DD8282-2158-0A35-F5DD-01A9DD641ACB}"/>
              </a:ext>
            </a:extLst>
          </p:cNvPr>
          <p:cNvSpPr txBox="1"/>
          <p:nvPr/>
        </p:nvSpPr>
        <p:spPr>
          <a:xfrm>
            <a:off x="814974" y="409575"/>
            <a:ext cx="10767426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4000" dirty="0">
                <a:solidFill>
                  <a:srgbClr val="000000"/>
                </a:solidFill>
                <a:latin typeface="Roboto Bold"/>
              </a:rPr>
              <a:t>Levels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BE9D832-BE12-BA52-937E-A95D2188BDFC}"/>
              </a:ext>
            </a:extLst>
          </p:cNvPr>
          <p:cNvSpPr txBox="1"/>
          <p:nvPr/>
        </p:nvSpPr>
        <p:spPr>
          <a:xfrm>
            <a:off x="690164" y="1769008"/>
            <a:ext cx="84582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Scene </a:t>
            </a:r>
            <a:r>
              <a:rPr lang="en-US" sz="4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Start and 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Finish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DED3EB-39A9-3697-A65A-B62D558F1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848100"/>
            <a:ext cx="8115300" cy="4125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9D24F-D840-1197-60D9-27DE243E4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28" y="3848100"/>
            <a:ext cx="8115301" cy="4125278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4EF420CB-0367-3344-1309-0DD56AC3F4D6}"/>
              </a:ext>
            </a:extLst>
          </p:cNvPr>
          <p:cNvSpPr txBox="1"/>
          <p:nvPr/>
        </p:nvSpPr>
        <p:spPr>
          <a:xfrm>
            <a:off x="1500774" y="2754476"/>
            <a:ext cx="8100426" cy="572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2259" lvl="1">
              <a:lnSpc>
                <a:spcPts val="4700"/>
              </a:lnSpc>
            </a:pPr>
            <a:r>
              <a:rPr lang="en-US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Using UI for Text and Button</a:t>
            </a:r>
            <a:endParaRPr lang="en-US" sz="3600" dirty="0">
              <a:solidFill>
                <a:srgbClr val="00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8822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CFE6013B-AFE3-4F9F-05BA-10031EBE992A}"/>
              </a:ext>
            </a:extLst>
          </p:cNvPr>
          <p:cNvSpPr txBox="1"/>
          <p:nvPr/>
        </p:nvSpPr>
        <p:spPr>
          <a:xfrm>
            <a:off x="814974" y="409575"/>
            <a:ext cx="10767426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Scores and Lives</a:t>
            </a:r>
            <a:endParaRPr lang="en-US" sz="4000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5D4DB1B-EFA4-437D-15EA-2B42905EA57C}"/>
              </a:ext>
            </a:extLst>
          </p:cNvPr>
          <p:cNvSpPr txBox="1"/>
          <p:nvPr/>
        </p:nvSpPr>
        <p:spPr>
          <a:xfrm>
            <a:off x="671052" y="1902359"/>
            <a:ext cx="8100426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Implement collect and SFX Coin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5E3351-655A-3015-D709-D1C6A8FA8432}"/>
              </a:ext>
            </a:extLst>
          </p:cNvPr>
          <p:cNvSpPr txBox="1"/>
          <p:nvPr/>
        </p:nvSpPr>
        <p:spPr>
          <a:xfrm>
            <a:off x="671052" y="5829300"/>
            <a:ext cx="8100426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 HUD for scores and lives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5" name="Adventure-Game - Level 1 - Windows, Mac, Linux - Unity 2021.3.9f1 Personal _DX11_ 2022-11-03 21-32-57_Trim">
            <a:hlinkClick r:id="" action="ppaction://media"/>
            <a:extLst>
              <a:ext uri="{FF2B5EF4-FFF2-40B4-BE49-F238E27FC236}">
                <a16:creationId xmlns:a16="http://schemas.microsoft.com/office/drawing/2014/main" id="{C5CC8524-9781-AB97-B32C-6AE970190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2447" y="640059"/>
            <a:ext cx="8310040" cy="4224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ECCB4B-9689-DEEE-B038-15FF39FCD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447" y="5448300"/>
            <a:ext cx="8364117" cy="22863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FF928-D62E-DB5F-A242-991F43A3C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6" y="2942252"/>
            <a:ext cx="7857078" cy="5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7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374966" y="6624635"/>
            <a:ext cx="1227699" cy="0"/>
          </a:xfrm>
          <a:prstGeom prst="line">
            <a:avLst/>
          </a:prstGeom>
          <a:ln w="95250" cap="flat">
            <a:solidFill>
              <a:srgbClr val="F2343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147267" y="6624635"/>
            <a:ext cx="1227699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5034953" y="3898887"/>
            <a:ext cx="4795024" cy="22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8"/>
              </a:lnSpc>
            </a:pPr>
            <a:r>
              <a:rPr lang="en-US" sz="12999">
                <a:solidFill>
                  <a:srgbClr val="FFFFFF"/>
                </a:solidFill>
                <a:latin typeface="Roboto Bold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15274" y="3898887"/>
            <a:ext cx="3137773" cy="223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98"/>
              </a:lnSpc>
            </a:pPr>
            <a:r>
              <a:rPr lang="en-US" sz="12999">
                <a:solidFill>
                  <a:srgbClr val="F23436"/>
                </a:solidFill>
                <a:latin typeface="Roboto Bold"/>
              </a:rPr>
              <a:t>You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10096500"/>
            <a:ext cx="7434900" cy="0"/>
          </a:xfrm>
          <a:prstGeom prst="line">
            <a:avLst/>
          </a:prstGeom>
          <a:ln w="476250" cap="flat">
            <a:solidFill>
              <a:srgbClr val="F2343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77004" y="2748038"/>
            <a:ext cx="5275068" cy="4012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</a:rPr>
              <a:t>Collect all the gold coins on the map and go to the Exit sign to complete the round. </a:t>
            </a:r>
          </a:p>
          <a:p>
            <a:pPr marL="518160" lvl="1" indent="-259080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</a:rPr>
              <a:t>During the collection process, there will be obstacles. </a:t>
            </a:r>
          </a:p>
          <a:p>
            <a:pPr marL="518160" lvl="1" indent="-259080">
              <a:lnSpc>
                <a:spcPts val="398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"/>
              </a:rPr>
              <a:t>The higher level you play, the harder it gets</a:t>
            </a:r>
          </a:p>
          <a:p>
            <a:pPr>
              <a:lnSpc>
                <a:spcPts val="3983"/>
              </a:lnSpc>
            </a:pPr>
            <a:endParaRPr lang="en-US" sz="240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2306458" y="6713105"/>
            <a:ext cx="1457017" cy="0"/>
          </a:xfrm>
          <a:prstGeom prst="line">
            <a:avLst/>
          </a:prstGeom>
          <a:ln w="95250" cap="flat">
            <a:solidFill>
              <a:srgbClr val="F2343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081" r="2081"/>
          <a:stretch>
            <a:fillRect/>
          </a:stretch>
        </p:blipFill>
        <p:spPr>
          <a:xfrm>
            <a:off x="0" y="-62014"/>
            <a:ext cx="11682530" cy="680369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6808355"/>
            <a:ext cx="8927365" cy="3478645"/>
            <a:chOff x="0" y="0"/>
            <a:chExt cx="2351240" cy="9161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1240" cy="916186"/>
            </a:xfrm>
            <a:custGeom>
              <a:avLst/>
              <a:gdLst/>
              <a:ahLst/>
              <a:cxnLst/>
              <a:rect l="l" t="t" r="r" b="b"/>
              <a:pathLst>
                <a:path w="2351240" h="916186">
                  <a:moveTo>
                    <a:pt x="0" y="0"/>
                  </a:moveTo>
                  <a:lnTo>
                    <a:pt x="2351240" y="0"/>
                  </a:lnTo>
                  <a:lnTo>
                    <a:pt x="2351240" y="916186"/>
                  </a:lnTo>
                  <a:lnTo>
                    <a:pt x="0" y="916186"/>
                  </a:lnTo>
                  <a:close/>
                </a:path>
              </a:pathLst>
            </a:custGeom>
            <a:solidFill>
              <a:srgbClr val="13183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0" y="6808355"/>
            <a:ext cx="8927365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9144000" y="6957512"/>
            <a:ext cx="2689515" cy="1097530"/>
            <a:chOff x="0" y="0"/>
            <a:chExt cx="708350" cy="28906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8350" cy="289061"/>
            </a:xfrm>
            <a:custGeom>
              <a:avLst/>
              <a:gdLst/>
              <a:ahLst/>
              <a:cxnLst/>
              <a:rect l="l" t="t" r="r" b="b"/>
              <a:pathLst>
                <a:path w="708350" h="289061">
                  <a:moveTo>
                    <a:pt x="0" y="0"/>
                  </a:moveTo>
                  <a:lnTo>
                    <a:pt x="708350" y="0"/>
                  </a:lnTo>
                  <a:lnTo>
                    <a:pt x="708350" y="289061"/>
                  </a:lnTo>
                  <a:lnTo>
                    <a:pt x="0" y="289061"/>
                  </a:lnTo>
                  <a:close/>
                </a:path>
              </a:pathLst>
            </a:custGeom>
            <a:solidFill>
              <a:srgbClr val="F23436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80441" y="7710386"/>
            <a:ext cx="1875397" cy="31029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445508" y="7253692"/>
            <a:ext cx="488638" cy="50517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77004" y="1933618"/>
            <a:ext cx="6483987" cy="68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60"/>
              </a:lnSpc>
            </a:pPr>
            <a:r>
              <a:rPr lang="en-US" sz="4000">
                <a:solidFill>
                  <a:srgbClr val="000000"/>
                </a:solidFill>
                <a:latin typeface="Roboto Bold"/>
              </a:rPr>
              <a:t>How to play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0441" y="8194675"/>
            <a:ext cx="6166482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9"/>
              </a:lnSpc>
            </a:pPr>
            <a:r>
              <a:rPr lang="en-US" sz="2299" spc="117">
                <a:solidFill>
                  <a:srgbClr val="FFFFFF"/>
                </a:solidFill>
                <a:latin typeface="Roboto"/>
              </a:rPr>
              <a:t>1. Background, Foreground</a:t>
            </a:r>
          </a:p>
          <a:p>
            <a:pPr>
              <a:lnSpc>
                <a:spcPts val="3219"/>
              </a:lnSpc>
            </a:pPr>
            <a:r>
              <a:rPr lang="en-US" sz="2299" spc="117">
                <a:solidFill>
                  <a:srgbClr val="FFFFFF"/>
                </a:solidFill>
                <a:latin typeface="Roboto"/>
              </a:rPr>
              <a:t>2. Player, Enemy</a:t>
            </a:r>
          </a:p>
          <a:p>
            <a:pPr>
              <a:lnSpc>
                <a:spcPts val="3219"/>
              </a:lnSpc>
            </a:pPr>
            <a:r>
              <a:rPr lang="en-US" sz="2299" spc="117">
                <a:solidFill>
                  <a:srgbClr val="FFFFFF"/>
                </a:solidFill>
                <a:latin typeface="Roboto"/>
              </a:rPr>
              <a:t>3. Exit sign, coins, ladder, spikes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60692" y="7245292"/>
            <a:ext cx="287427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spc="248">
                <a:solidFill>
                  <a:srgbClr val="FFFFFF"/>
                </a:solidFill>
                <a:latin typeface="Roboto Bold"/>
              </a:rPr>
              <a:t>PLAY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4126" y="7630154"/>
            <a:ext cx="386519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FFFFFF"/>
                </a:solidFill>
                <a:latin typeface="Roboto Bold"/>
              </a:rPr>
              <a:t>Game Assets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029393"/>
            <a:ext cx="2923761" cy="88900"/>
            <a:chOff x="0" y="0"/>
            <a:chExt cx="770044" cy="234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0044" cy="23414"/>
            </a:xfrm>
            <a:custGeom>
              <a:avLst/>
              <a:gdLst/>
              <a:ahLst/>
              <a:cxnLst/>
              <a:rect l="l" t="t" r="r" b="b"/>
              <a:pathLst>
                <a:path w="770044" h="23414">
                  <a:moveTo>
                    <a:pt x="0" y="0"/>
                  </a:moveTo>
                  <a:lnTo>
                    <a:pt x="770044" y="0"/>
                  </a:lnTo>
                  <a:lnTo>
                    <a:pt x="770044" y="23414"/>
                  </a:lnTo>
                  <a:lnTo>
                    <a:pt x="0" y="23414"/>
                  </a:lnTo>
                  <a:close/>
                </a:path>
              </a:pathLst>
            </a:custGeom>
            <a:solidFill>
              <a:srgbClr val="F23436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35389" y="-81193"/>
            <a:ext cx="5852611" cy="1109893"/>
            <a:chOff x="0" y="0"/>
            <a:chExt cx="1541428" cy="2923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1428" cy="292317"/>
            </a:xfrm>
            <a:custGeom>
              <a:avLst/>
              <a:gdLst/>
              <a:ahLst/>
              <a:cxnLst/>
              <a:rect l="l" t="t" r="r" b="b"/>
              <a:pathLst>
                <a:path w="1541428" h="292317">
                  <a:moveTo>
                    <a:pt x="0" y="0"/>
                  </a:moveTo>
                  <a:lnTo>
                    <a:pt x="1541428" y="0"/>
                  </a:lnTo>
                  <a:lnTo>
                    <a:pt x="1541428" y="292317"/>
                  </a:lnTo>
                  <a:lnTo>
                    <a:pt x="0" y="292317"/>
                  </a:lnTo>
                  <a:close/>
                </a:path>
              </a:pathLst>
            </a:custGeom>
            <a:solidFill>
              <a:srgbClr val="F2343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98404" y="1807230"/>
            <a:ext cx="13457222" cy="667253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86716" y="759713"/>
            <a:ext cx="1283968" cy="133347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2958463"/>
            <a:ext cx="6310175" cy="282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59"/>
              </a:lnSpc>
            </a:pPr>
            <a:r>
              <a:rPr lang="en-US" sz="9299">
                <a:solidFill>
                  <a:srgbClr val="000000"/>
                </a:solidFill>
                <a:latin typeface="Roboto Bold"/>
              </a:rPr>
              <a:t>Applied Technique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89245" y="2360736"/>
            <a:ext cx="643423" cy="64342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67621" y="3402007"/>
            <a:ext cx="486671" cy="60041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647065" y="4406402"/>
            <a:ext cx="527782" cy="5277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589245" y="5334234"/>
            <a:ext cx="565047" cy="5650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589245" y="6212982"/>
            <a:ext cx="565047" cy="56504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589245" y="7184539"/>
            <a:ext cx="643423" cy="6434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l="6946" r="6946"/>
          <a:stretch>
            <a:fillRect/>
          </a:stretch>
        </p:blipFill>
        <p:spPr>
          <a:xfrm>
            <a:off x="435375" y="1115291"/>
            <a:ext cx="9141743" cy="544444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589245" y="967653"/>
            <a:ext cx="743650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000000"/>
                </a:solidFill>
                <a:latin typeface="Roboto Bold"/>
              </a:rPr>
              <a:t>Applied Technique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10206" y="2469658"/>
            <a:ext cx="386519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</a:rPr>
              <a:t>Setup Scene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10206" y="3440277"/>
            <a:ext cx="386519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</a:rPr>
              <a:t>Build Player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10206" y="4408355"/>
            <a:ext cx="386519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Roboto Bold"/>
              </a:rPr>
              <a:t>Setup camera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10206" y="5354820"/>
            <a:ext cx="463033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Roboto Bold"/>
              </a:rPr>
              <a:t>Build Enemy &amp; Obstacle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10206" y="6297795"/>
            <a:ext cx="386519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dirty="0">
                <a:solidFill>
                  <a:srgbClr val="000000"/>
                </a:solidFill>
                <a:latin typeface="Roboto Bold"/>
              </a:rPr>
              <a:t>Levels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10206" y="7240770"/>
            <a:ext cx="386519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</a:rPr>
              <a:t>Scores and Lives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35375" y="7638883"/>
            <a:ext cx="6215173" cy="189079"/>
            <a:chOff x="0" y="0"/>
            <a:chExt cx="1636918" cy="4979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36918" cy="49799"/>
            </a:xfrm>
            <a:custGeom>
              <a:avLst/>
              <a:gdLst/>
              <a:ahLst/>
              <a:cxnLst/>
              <a:rect l="l" t="t" r="r" b="b"/>
              <a:pathLst>
                <a:path w="1636918" h="49799">
                  <a:moveTo>
                    <a:pt x="0" y="0"/>
                  </a:moveTo>
                  <a:lnTo>
                    <a:pt x="1636918" y="0"/>
                  </a:lnTo>
                  <a:lnTo>
                    <a:pt x="1636918" y="49799"/>
                  </a:lnTo>
                  <a:lnTo>
                    <a:pt x="0" y="49799"/>
                  </a:lnTo>
                  <a:close/>
                </a:path>
              </a:pathLst>
            </a:custGeom>
            <a:solidFill>
              <a:srgbClr val="F2343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599448" y="1166722"/>
            <a:ext cx="2394662" cy="23946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743087" y="1166722"/>
            <a:ext cx="1984765" cy="239466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4974" y="409575"/>
            <a:ext cx="657470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Roboto Bold"/>
              </a:rPr>
              <a:t>Setup Scene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4221183"/>
            <a:ext cx="7370381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Roboto"/>
              </a:rPr>
              <a:t>Create </a:t>
            </a:r>
            <a:r>
              <a:rPr lang="en-US" sz="4400" dirty="0" err="1">
                <a:solidFill>
                  <a:srgbClr val="000000"/>
                </a:solidFill>
                <a:latin typeface="Roboto"/>
              </a:rPr>
              <a:t>Tilemap</a:t>
            </a:r>
            <a:r>
              <a:rPr lang="en-US" sz="4400" dirty="0">
                <a:solidFill>
                  <a:srgbClr val="000000"/>
                </a:solidFill>
                <a:latin typeface="Roboto"/>
              </a:rPr>
              <a:t> for Background &amp; Foreground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5800" y="7200717"/>
            <a:ext cx="6223410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Roboto"/>
              </a:rPr>
              <a:t>Create Tile palette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1844378"/>
            <a:ext cx="8100426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Roboto"/>
              </a:rPr>
              <a:t>Slice sprite image for Background &amp; Foreground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99447" y="495300"/>
            <a:ext cx="188182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12" dirty="0">
                <a:solidFill>
                  <a:srgbClr val="000000"/>
                </a:solidFill>
                <a:latin typeface="Roboto"/>
              </a:rPr>
              <a:t>Background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0" y="495300"/>
            <a:ext cx="188182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12" dirty="0">
                <a:solidFill>
                  <a:srgbClr val="000000"/>
                </a:solidFill>
                <a:latin typeface="Roboto"/>
              </a:rPr>
              <a:t>Foreground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73554B-2AA8-EF44-92E5-DD02EC3E2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989" y="4043072"/>
            <a:ext cx="6319411" cy="156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083114-5C0E-C353-F9DE-888482F1F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363" y="5970456"/>
            <a:ext cx="5473838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AB07ED9C-8257-7316-E3D3-4B0AA87CC8A1}"/>
              </a:ext>
            </a:extLst>
          </p:cNvPr>
          <p:cNvSpPr txBox="1"/>
          <p:nvPr/>
        </p:nvSpPr>
        <p:spPr>
          <a:xfrm>
            <a:off x="990620" y="1861633"/>
            <a:ext cx="6223410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3359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Roboto"/>
              </a:rPr>
              <a:t>Create Rule Tile</a:t>
            </a: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73E9DA4-3D18-BDA7-33E6-FF7B4EE2C2A4}"/>
              </a:ext>
            </a:extLst>
          </p:cNvPr>
          <p:cNvSpPr txBox="1"/>
          <p:nvPr/>
        </p:nvSpPr>
        <p:spPr>
          <a:xfrm>
            <a:off x="814974" y="409575"/>
            <a:ext cx="657470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Roboto Bold"/>
              </a:rPr>
              <a:t>Setup Scene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54771-497D-C951-1532-934A6205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1028700"/>
            <a:ext cx="4620270" cy="8668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6D8B6-BF61-AC9A-FDA1-0301CAF71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09900"/>
            <a:ext cx="9448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1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6B121B9-F927-CBF2-E6CA-7429A84A558E}"/>
              </a:ext>
            </a:extLst>
          </p:cNvPr>
          <p:cNvSpPr txBox="1"/>
          <p:nvPr/>
        </p:nvSpPr>
        <p:spPr>
          <a:xfrm>
            <a:off x="814974" y="409575"/>
            <a:ext cx="6574702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dirty="0">
                <a:solidFill>
                  <a:srgbClr val="000000"/>
                </a:solidFill>
                <a:latin typeface="Roboto Bold"/>
              </a:rPr>
              <a:t>Build Player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324F74D-2D47-B620-E347-6ACDCDA2BED9}"/>
              </a:ext>
            </a:extLst>
          </p:cNvPr>
          <p:cNvSpPr txBox="1"/>
          <p:nvPr/>
        </p:nvSpPr>
        <p:spPr>
          <a:xfrm>
            <a:off x="707923" y="4369483"/>
            <a:ext cx="7370381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 Animation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6C77C6B-97B8-504C-1EFB-D592392106AE}"/>
              </a:ext>
            </a:extLst>
          </p:cNvPr>
          <p:cNvSpPr txBox="1"/>
          <p:nvPr/>
        </p:nvSpPr>
        <p:spPr>
          <a:xfrm>
            <a:off x="685800" y="6743700"/>
            <a:ext cx="8458200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Roboto"/>
              </a:rPr>
              <a:t>Implement movement for Animation (Run, Jump, Climb)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8BEC2A4-9139-4447-BC20-8C87D447765E}"/>
              </a:ext>
            </a:extLst>
          </p:cNvPr>
          <p:cNvSpPr txBox="1"/>
          <p:nvPr/>
        </p:nvSpPr>
        <p:spPr>
          <a:xfrm>
            <a:off x="685800" y="1844378"/>
            <a:ext cx="8100426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Slice Sprite image for Player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DB720-C45B-EA67-1345-9493B7847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98123"/>
            <a:ext cx="4723809" cy="2895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45BAA9-941E-F0D3-756E-A585F0B0D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599" y="3938606"/>
            <a:ext cx="7306695" cy="2067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0CCDF0-264D-FD6E-CA1D-A52C12685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9" y="6351064"/>
            <a:ext cx="7306695" cy="371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8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D2F2F38B-94E6-184B-C376-9A4881EC366D}"/>
              </a:ext>
            </a:extLst>
          </p:cNvPr>
          <p:cNvSpPr txBox="1"/>
          <p:nvPr/>
        </p:nvSpPr>
        <p:spPr>
          <a:xfrm>
            <a:off x="814974" y="409575"/>
            <a:ext cx="10767426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4000" dirty="0">
                <a:solidFill>
                  <a:srgbClr val="000000"/>
                </a:solidFill>
                <a:latin typeface="Roboto Bold"/>
              </a:rPr>
              <a:t>Setup camera using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Cinemachine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Package</a:t>
            </a:r>
            <a:endParaRPr lang="en-US" sz="4000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488882B-B411-A4FE-CD17-A67B957C2FFE}"/>
              </a:ext>
            </a:extLst>
          </p:cNvPr>
          <p:cNvSpPr txBox="1"/>
          <p:nvPr/>
        </p:nvSpPr>
        <p:spPr>
          <a:xfrm>
            <a:off x="685800" y="6634436"/>
            <a:ext cx="8305800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Cinemachine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StateDrivenCamera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8C823E3-EBC9-9F15-C9FF-F4C4ADECB747}"/>
              </a:ext>
            </a:extLst>
          </p:cNvPr>
          <p:cNvSpPr txBox="1"/>
          <p:nvPr/>
        </p:nvSpPr>
        <p:spPr>
          <a:xfrm>
            <a:off x="814974" y="2268801"/>
            <a:ext cx="8100426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Create Camera follow Player (</a:t>
            </a:r>
            <a:r>
              <a:rPr lang="en-US" sz="4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CinemachineVirtualCamera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369D3-B3C3-F58E-822E-469585EF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947042"/>
            <a:ext cx="7391400" cy="3848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094B4-DDD3-B400-CBCC-365E0FCB7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910" y="5399302"/>
            <a:ext cx="7391400" cy="37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1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7CEE7AFF-CCF3-9EC7-2603-E0ACC31861F5}"/>
              </a:ext>
            </a:extLst>
          </p:cNvPr>
          <p:cNvSpPr txBox="1"/>
          <p:nvPr/>
        </p:nvSpPr>
        <p:spPr>
          <a:xfrm>
            <a:off x="814974" y="409575"/>
            <a:ext cx="10767426" cy="499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4000" dirty="0">
                <a:solidFill>
                  <a:srgbClr val="000000"/>
                </a:solidFill>
                <a:latin typeface="Roboto Bold"/>
              </a:rPr>
              <a:t>Setup camera using </a:t>
            </a:r>
            <a:r>
              <a:rPr lang="en-US" sz="4000" b="1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Cinemachine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Package</a:t>
            </a:r>
            <a:endParaRPr lang="en-US" sz="4000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EBD28A1B-960D-4FBD-A8FC-27123E302EA9}"/>
              </a:ext>
            </a:extLst>
          </p:cNvPr>
          <p:cNvSpPr txBox="1"/>
          <p:nvPr/>
        </p:nvSpPr>
        <p:spPr>
          <a:xfrm>
            <a:off x="789842" y="2373641"/>
            <a:ext cx="7370381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19" lvl="1" indent="-302260">
              <a:lnSpc>
                <a:spcPts val="4700"/>
              </a:lnSpc>
              <a:buFont typeface="Arial"/>
              <a:buChar char="•"/>
            </a:pPr>
            <a:r>
              <a:rPr lang="en-US" sz="4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Cinemachine</a:t>
            </a:r>
            <a:r>
              <a:rPr lang="en-US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4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Confinder</a:t>
            </a:r>
            <a:endParaRPr lang="en-US" sz="4400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05EC7-B054-CEAD-8165-8D015726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129331"/>
            <a:ext cx="9196223" cy="388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CD261B-22F2-4982-26BC-4EF4F932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42" y="5041341"/>
            <a:ext cx="12955103" cy="50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307</Words>
  <Application>Microsoft Office PowerPoint</Application>
  <PresentationFormat>Custom</PresentationFormat>
  <Paragraphs>64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Roboto 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 GAME - Group Project</dc:title>
  <cp:lastModifiedBy>Trường Anh Nguyễn Đặng</cp:lastModifiedBy>
  <cp:revision>32</cp:revision>
  <dcterms:created xsi:type="dcterms:W3CDTF">2006-08-16T00:00:00Z</dcterms:created>
  <dcterms:modified xsi:type="dcterms:W3CDTF">2022-12-28T14:27:42Z</dcterms:modified>
  <dc:identifier>DAFQ4RjdP_g</dc:identifier>
</cp:coreProperties>
</file>